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1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295" r:id="rId25"/>
    <p:sldId id="296" r:id="rId26"/>
    <p:sldId id="301" r:id="rId27"/>
    <p:sldId id="314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258" r:id="rId42"/>
    <p:sldId id="260" r:id="rId43"/>
    <p:sldId id="262" r:id="rId44"/>
    <p:sldId id="2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9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13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20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D926D-986C-7242-9E02-21DA2A522B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97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A833-50C6-2F4B-B0AC-E7056C296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7956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3A253-0055-D84E-A470-C3258F74B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020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21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09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42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09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93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06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37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8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AB70-16E3-4D09-A1AB-F3101818FE1A}" type="datetimeFigureOut">
              <a:rPr lang="en-CA" smtClean="0"/>
              <a:t>2014-10-05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F4BC-5B4C-4C1C-B771-0AD3EB7A98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8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1" Type="http://schemas.microsoft.com/office/2007/relationships/media" Target="file:///C:\Documents%20and%20Settings\Pierre%20Doyon\My%20Documents\McGill\How%20to%20film\DOWN%20VIEW.wmv" TargetMode="External"/><Relationship Id="rId2" Type="http://schemas.openxmlformats.org/officeDocument/2006/relationships/video" Target="file:///C:\Documents%20and%20Settings\Pierre%20Doyon\My%20Documents\McGill\How%20to%20film\DOWN%20VIEW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1" Type="http://schemas.microsoft.com/office/2007/relationships/media" Target="file:///G:\FilmMaking\How%20to%20film\PAN.wmv" TargetMode="External"/><Relationship Id="rId2" Type="http://schemas.openxmlformats.org/officeDocument/2006/relationships/video" Target="file:///G:\FilmMaking\How%20to%20film\PAN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1" Type="http://schemas.microsoft.com/office/2007/relationships/media" Target="file:///E:\How%20to%20film\TILT.wmv" TargetMode="External"/><Relationship Id="rId2" Type="http://schemas.openxmlformats.org/officeDocument/2006/relationships/video" Target="file:///E:\How%20to%20film\TILT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ANfb6dGIUqw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_HuFuKiq8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1" Type="http://schemas.microsoft.com/office/2007/relationships/media" Target="file:///E:\How%20to%20film\BACK%20LIGHT.wmv" TargetMode="External"/><Relationship Id="rId2" Type="http://schemas.openxmlformats.org/officeDocument/2006/relationships/video" Target="file:///E:\How%20to%20film\BACK%20LIGHT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fYC_CBNti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2.png"/><Relationship Id="rId1" Type="http://schemas.microsoft.com/office/2007/relationships/media" Target="file:///E:\How%20to%20film\Eye%20line%20match.wmv" TargetMode="External"/><Relationship Id="rId2" Type="http://schemas.openxmlformats.org/officeDocument/2006/relationships/video" Target="file:///E:\How%20to%20film\Eye%20line%20match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1" Type="http://schemas.microsoft.com/office/2007/relationships/media" Target="file:///E:\How%20to%20film\GREAT%20USE%20OF%20CAMERA%20ANGLES%20TO%20CREATE%20MESSAGE.mpeg" TargetMode="External"/><Relationship Id="rId2" Type="http://schemas.openxmlformats.org/officeDocument/2006/relationships/video" Target="file:///E:\How%20to%20film\GREAT%20USE%20OF%20CAMERA%20ANGLES%20TO%20CREATE%20MESSAGE.mpe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lpJj9c2OV-0" TargetMode="Externa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tS_SBklnzFE" TargetMode="External"/><Relationship Id="rId5" Type="http://schemas.openxmlformats.org/officeDocument/2006/relationships/image" Target="../media/image6.png"/><Relationship Id="rId1" Type="http://schemas.microsoft.com/office/2007/relationships/media" Target="file:///G:\FilmMaking\How%20to%20film\Rack%20focus.wmv" TargetMode="External"/><Relationship Id="rId2" Type="http://schemas.openxmlformats.org/officeDocument/2006/relationships/video" Target="file:///G:\FilmMaking\How%20to%20film\Rack%20focus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708920"/>
            <a:ext cx="7772400" cy="1470025"/>
          </a:xfrm>
        </p:spPr>
        <p:txBody>
          <a:bodyPr/>
          <a:lstStyle/>
          <a:p>
            <a:r>
              <a:rPr lang="en-CA" dirty="0" smtClean="0"/>
              <a:t>FILM Techniques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880920" cy="17526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Adapted from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Dirks</a:t>
            </a:r>
            <a:r>
              <a:rPr lang="en-CA" dirty="0" smtClean="0">
                <a:solidFill>
                  <a:schemeClr val="tx1"/>
                </a:solidFill>
              </a:rPr>
              <a:t>, T. (2012) AMC Film Site. Film Glossary. http://www.filmsite.org/filmterms7.html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9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Deep Focus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46275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All objects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in focus all at once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ost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realistic type of focus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Think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TV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688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Angles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2976"/>
            <a:ext cx="91440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Where the camera is placed </a:t>
            </a:r>
            <a:r>
              <a:rPr lang="en-US" dirty="0" smtClean="0">
                <a:solidFill>
                  <a:srgbClr val="000090"/>
                </a:solidFill>
                <a:latin typeface="Arial" charset="0"/>
              </a:rPr>
              <a:t>related </a:t>
            </a:r>
            <a:r>
              <a:rPr lang="en-US" dirty="0">
                <a:solidFill>
                  <a:srgbClr val="000090"/>
                </a:solidFill>
                <a:latin typeface="Arial" charset="0"/>
              </a:rPr>
              <a:t>to the subject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90"/>
              </a:solidFill>
              <a:latin typeface="Arial" charset="0"/>
            </a:endParaRPr>
          </a:p>
        </p:txBody>
      </p:sp>
      <p:pic>
        <p:nvPicPr>
          <p:cNvPr id="2" name="Picture 1" descr="AA0392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2380567" cy="3115160"/>
          </a:xfrm>
          <a:prstGeom prst="rect">
            <a:avLst/>
          </a:prstGeom>
        </p:spPr>
      </p:pic>
      <p:pic>
        <p:nvPicPr>
          <p:cNvPr id="3" name="Picture 2" descr="AA0263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56967"/>
            <a:ext cx="1475281" cy="31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Low Angle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Camera is positioned below looking up at the subject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Size and strength can be exaggerated using this angle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3725" y="6153150"/>
            <a:ext cx="812800" cy="508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34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25" y="6153150"/>
            <a:ext cx="827088" cy="523875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4342" name="Picture 6" descr="low angl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350" y="3994150"/>
            <a:ext cx="3810000" cy="310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High Angle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949325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Camera is positioned above the subject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Weakness and powerlessness exaggerated in this type of shot</a:t>
            </a:r>
          </a:p>
        </p:txBody>
      </p:sp>
      <p:sp>
        <p:nvSpPr>
          <p:cNvPr id="153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3725" y="6153150"/>
            <a:ext cx="812800" cy="508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25" y="6153150"/>
            <a:ext cx="827088" cy="523875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17414" name="DOWN VIEW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925" y="4138613"/>
            <a:ext cx="3048000" cy="228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30288" y="5094288"/>
            <a:ext cx="25542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John Hurt as unimportant bureaucrat in </a:t>
            </a:r>
            <a:r>
              <a:rPr lang="ja-JP" altLang="en-US"/>
              <a:t>“</a:t>
            </a:r>
            <a:r>
              <a:rPr lang="en-US"/>
              <a:t>1984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Dutch Angle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77125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The camera tilts slightly, causing this image to appear slightly off-kilter.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Creates tension or peculiarity in an otherwise normal situation.  </a:t>
            </a:r>
          </a:p>
        </p:txBody>
      </p:sp>
      <p:pic>
        <p:nvPicPr>
          <p:cNvPr id="17414" name="Picture 6" descr="_angle_dutch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4191000"/>
            <a:ext cx="38100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http://2.bp.blogspot.com/_T17wUlhspjQ/TBEScQDhIgI/AAAAAAAAAfE/QDxK4KlNSW4/s1600/Dutch+angle+shot+(1+of+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9426"/>
            <a:ext cx="4104456" cy="2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Camera Movement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Four primary types of camera movement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Pan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69175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Camera pivots along a horizontal axis to follow a subject or cover space</a:t>
            </a:r>
          </a:p>
          <a:p>
            <a:pPr eaLnBrk="1" hangingPunct="1"/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1510" name="PAN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8" y="3848100"/>
            <a:ext cx="4023146" cy="30173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9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Tilt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7500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Camera moves on a vertical axis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Classic man/woman shot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Also shows size, strength, power</a:t>
            </a:r>
          </a:p>
        </p:txBody>
      </p:sp>
      <p:pic>
        <p:nvPicPr>
          <p:cNvPr id="22534" name="TILT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422266"/>
            <a:ext cx="4580979" cy="343573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2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Zoom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32113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Focal length of the lens changes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Makes object appear to move closer or further away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  <a:hlinkClick r:id="rId2"/>
              </a:rPr>
              <a:t>Directs attention to a detail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Tracking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Shots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Only true camera movement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Unique to film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Sensation of moving through the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scene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hlinkClick r:id="rId2"/>
              </a:rPr>
              <a:t>https://www.youtube.com/watch?v=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hlinkClick r:id="rId2"/>
              </a:rPr>
              <a:t>s_HuFuKiq8U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Framing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573016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latin typeface="Arial" charset="0"/>
              </a:rPr>
              <a:t>P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</a:rPr>
              <a:t>ositioning </a:t>
            </a:r>
            <a:r>
              <a:rPr lang="en-US" sz="2800" dirty="0">
                <a:solidFill>
                  <a:srgbClr val="000090"/>
                </a:solidFill>
                <a:latin typeface="Arial" charset="0"/>
              </a:rPr>
              <a:t>of 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</a:rPr>
              <a:t>an object </a:t>
            </a:r>
            <a:r>
              <a:rPr lang="en-US" sz="2800" dirty="0">
                <a:solidFill>
                  <a:srgbClr val="000090"/>
                </a:solidFill>
                <a:latin typeface="Arial" charset="0"/>
              </a:rPr>
              <a:t>in a shot.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latin typeface="Arial" charset="0"/>
              </a:rPr>
              <a:t>A shot </a:t>
            </a:r>
            <a:r>
              <a:rPr lang="en-US" sz="2800" dirty="0" smtClean="0">
                <a:solidFill>
                  <a:srgbClr val="000090"/>
                </a:solidFill>
                <a:latin typeface="Arial" charset="0"/>
              </a:rPr>
              <a:t>is </a:t>
            </a:r>
            <a:r>
              <a:rPr lang="en-US" sz="2800" dirty="0">
                <a:solidFill>
                  <a:srgbClr val="000090"/>
                </a:solidFill>
                <a:latin typeface="Arial" charset="0"/>
              </a:rPr>
              <a:t>an image that is on-screen until it is replaced by another image.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Lighting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99438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Principal source of light is called the </a:t>
            </a:r>
            <a:r>
              <a:rPr lang="ja-JP" altLang="en-US" sz="28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key light</a:t>
            </a:r>
            <a:r>
              <a:rPr lang="ja-JP" altLang="en-US" sz="2800">
                <a:solidFill>
                  <a:schemeClr val="bg1"/>
                </a:solidFill>
                <a:latin typeface="Arial" charset="0"/>
              </a:rPr>
              <a:t>”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Other lights balance, shade, and soften the key light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There are five principle lighting terms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Low Key Lighting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37450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Characterized by shadows, darkness, and patches of bright key light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Can create different moods:  suspicion, danger, mystery</a:t>
            </a:r>
          </a:p>
        </p:txBody>
      </p:sp>
      <p:pic>
        <p:nvPicPr>
          <p:cNvPr id="27654" name="BACK LIGHT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3631909"/>
            <a:ext cx="4392488" cy="32943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High Key Lighting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77025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Brightness, openness, lack of shadows 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Little contrast between light and dark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Allows scene to be seen without misunderstanding or threat</a:t>
            </a:r>
          </a:p>
        </p:txBody>
      </p:sp>
      <p:pic>
        <p:nvPicPr>
          <p:cNvPr id="26630" name="Picture 6" descr="HighKe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3533213"/>
            <a:ext cx="4463305" cy="332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Neutral Lighting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29550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Lighting is even and balanced throughout a shot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TV shows are often shot in neutral light, medium shots, with eye-level angles</a:t>
            </a:r>
          </a:p>
        </p:txBody>
      </p:sp>
      <p:pic>
        <p:nvPicPr>
          <p:cNvPr id="27654" name="Picture 6" descr="oc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3656726"/>
            <a:ext cx="4355579" cy="3201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Bottom/Side Lighting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Subject illuminated from a bottom or side angle</a:t>
            </a:r>
          </a:p>
          <a:p>
            <a:pPr eaLnBrk="1" hangingPunct="1"/>
            <a:endParaRPr lang="en-US" sz="28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800" i="1">
                <a:solidFill>
                  <a:schemeClr val="bg1"/>
                </a:solidFill>
                <a:latin typeface="Arial" charset="0"/>
              </a:rPr>
              <a:t>What effect does this achieve?</a:t>
            </a:r>
          </a:p>
          <a:p>
            <a:pPr eaLnBrk="1" hangingPunct="1"/>
            <a:endParaRPr lang="en-US" sz="2800" i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678" name="Picture 6" descr="side light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2436813"/>
            <a:ext cx="4033837" cy="285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Front Lighting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1038" cy="45259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Light is very direct on a subject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Creates a halo effect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Indicates honesty, openness, or innocence</a:t>
            </a:r>
          </a:p>
        </p:txBody>
      </p:sp>
      <p:pic>
        <p:nvPicPr>
          <p:cNvPr id="29702" name="Picture 6" descr="frontlightin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2751056"/>
            <a:ext cx="5309372" cy="4105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Editing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The method the director uses to move from one shot to another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Most common type is called a cut</a:t>
            </a:r>
          </a:p>
        </p:txBody>
      </p:sp>
      <p:pic>
        <p:nvPicPr>
          <p:cNvPr id="2" name="Picture 1" descr="BU00529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16" y="3549404"/>
            <a:ext cx="2971899" cy="3121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780928"/>
            <a:ext cx="5842992" cy="4525963"/>
          </a:xfrm>
        </p:spPr>
        <p:txBody>
          <a:bodyPr/>
          <a:lstStyle/>
          <a:p>
            <a:r>
              <a:rPr lang="en-CA" dirty="0"/>
              <a:t>an abrupt or sudden change or jump in camera angle, location, placement, or time, from one shot to another; consists of a transition from one scene to another (a visual cut) or from one soundtrack to another (a sound cut); </a:t>
            </a:r>
          </a:p>
        </p:txBody>
      </p:sp>
    </p:spTree>
    <p:extLst>
      <p:ext uri="{BB962C8B-B14F-4D97-AF65-F5344CB8AC3E}">
        <p14:creationId xmlns:p14="http://schemas.microsoft.com/office/powerpoint/2010/main" val="1307748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Cross cutting</a:t>
            </a:r>
            <a:endParaRPr lang="en-CA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041" y="2924944"/>
            <a:ext cx="8229600" cy="4093915"/>
          </a:xfrm>
        </p:spPr>
        <p:txBody>
          <a:bodyPr>
            <a:normAutofit/>
          </a:bodyPr>
          <a:lstStyle/>
          <a:p>
            <a:r>
              <a:rPr lang="en-CA" dirty="0"/>
              <a:t>E</a:t>
            </a:r>
            <a:r>
              <a:rPr lang="en-CA" dirty="0" smtClean="0"/>
              <a:t>diting </a:t>
            </a:r>
            <a:r>
              <a:rPr lang="en-CA" dirty="0"/>
              <a:t>technique of alternating, interweaving, or interspersing </a:t>
            </a:r>
            <a:r>
              <a:rPr lang="en-CA" dirty="0" smtClean="0"/>
              <a:t>two locations</a:t>
            </a:r>
          </a:p>
          <a:p>
            <a:r>
              <a:rPr lang="en-CA" dirty="0"/>
              <a:t>S</a:t>
            </a:r>
            <a:r>
              <a:rPr lang="en-CA" dirty="0" smtClean="0"/>
              <a:t>uggests</a:t>
            </a:r>
            <a:r>
              <a:rPr lang="en-CA" dirty="0"/>
              <a:t> </a:t>
            </a:r>
            <a:r>
              <a:rPr lang="en-CA" b="1" dirty="0"/>
              <a:t>parallel action</a:t>
            </a:r>
            <a:r>
              <a:rPr lang="en-CA" dirty="0"/>
              <a:t> (that takes place simultaneously</a:t>
            </a:r>
            <a:r>
              <a:rPr lang="en-CA" dirty="0" smtClean="0"/>
              <a:t>)</a:t>
            </a:r>
          </a:p>
          <a:p>
            <a:r>
              <a:rPr lang="en-CA" dirty="0" smtClean="0">
                <a:hlinkClick r:id="rId2"/>
              </a:rPr>
              <a:t>used </a:t>
            </a:r>
            <a:r>
              <a:rPr lang="en-CA" dirty="0">
                <a:hlinkClick r:id="rId2"/>
              </a:rPr>
              <a:t>to dramatically build tension and suspense in chase scenes, or to compare two different </a:t>
            </a:r>
            <a:r>
              <a:rPr lang="en-CA" dirty="0" smtClean="0">
                <a:hlinkClick r:id="rId2"/>
              </a:rPr>
              <a:t>scenes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94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Fade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Screen image slowly fades away until it is entirely black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Directors like to use this to denote the end of the scene</a:t>
            </a:r>
          </a:p>
        </p:txBody>
      </p:sp>
    </p:spTree>
  </p:cSld>
  <p:clrMapOvr>
    <a:masterClrMapping/>
  </p:clrMapOvr>
  <p:transition xmlns:p14="http://schemas.microsoft.com/office/powerpoint/2010/main" spd="slow" advTm="5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ESTABLISHING SHOT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708920"/>
            <a:ext cx="6408712" cy="4149080"/>
          </a:xfrm>
        </p:spPr>
        <p:txBody>
          <a:bodyPr>
            <a:normAutofit/>
          </a:bodyPr>
          <a:lstStyle/>
          <a:p>
            <a:r>
              <a:rPr lang="en-CA" dirty="0"/>
              <a:t>usually a long (</a:t>
            </a:r>
            <a:r>
              <a:rPr lang="en-CA" b="1" dirty="0"/>
              <a:t>wide-angle</a:t>
            </a:r>
            <a:r>
              <a:rPr lang="en-CA" dirty="0"/>
              <a:t> or full) shot at the beginning of a scene (or a sequence) that is intended to show things from a distance (often an </a:t>
            </a:r>
            <a:r>
              <a:rPr lang="en-CA" b="1" dirty="0"/>
              <a:t>aerial shot</a:t>
            </a:r>
            <a:r>
              <a:rPr lang="en-CA" dirty="0"/>
              <a:t>), and to inform the audience with an overview in order to help identify and orient the locale </a:t>
            </a:r>
          </a:p>
        </p:txBody>
      </p:sp>
    </p:spTree>
    <p:extLst>
      <p:ext uri="{BB962C8B-B14F-4D97-AF65-F5344CB8AC3E}">
        <p14:creationId xmlns:p14="http://schemas.microsoft.com/office/powerpoint/2010/main" val="402001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The Dissolve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Slowly begins to fade, but as one scene goes out, another image fades in</a:t>
            </a:r>
          </a:p>
        </p:txBody>
      </p:sp>
    </p:spTree>
  </p:cSld>
  <p:clrMapOvr>
    <a:masterClrMapping/>
  </p:clrMapOvr>
  <p:transition xmlns:p14="http://schemas.microsoft.com/office/powerpoint/2010/main" spd="slow" advTm="4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3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The Crosscut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Also called parallel editing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Allows director to show different events happening in different places but occurring simultaneously 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Think about the TV show 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24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or the baptism scene from 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The Godfather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Flashback or Flash-Forward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Edits that move drastically forward or back in time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3725" y="6153150"/>
            <a:ext cx="812800" cy="508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6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25" y="6153150"/>
            <a:ext cx="827088" cy="523875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The Eye-Line Match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3725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Also called point of view shots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Series begins with a shot of a person looking at something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Then cuts to what they are looking at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Returns to person to show his or her reaction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3725" y="6153150"/>
            <a:ext cx="812800" cy="508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8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025" y="6153150"/>
            <a:ext cx="827088" cy="523875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45062" name="Eye line match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4572000"/>
            <a:ext cx="3048000" cy="228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2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Test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29575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Watch video and try to recognize at least 3</a:t>
            </a:r>
          </a:p>
        </p:txBody>
      </p:sp>
      <p:pic>
        <p:nvPicPr>
          <p:cNvPr id="46084" name="GREAT USE OF CAMERA ANGLES TO CREATE MESSAGE.mpe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0563" y="2960688"/>
            <a:ext cx="3549650" cy="30178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1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Sound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Includes dialog, music, sound effects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Also important are pitch, timbre, direction, location (on- or off-screen)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Three main categories of sound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Creates irony, suspense, foreshadowing</a:t>
            </a:r>
          </a:p>
        </p:txBody>
      </p:sp>
    </p:spTree>
    <p:extLst>
      <p:ext uri="{BB962C8B-B14F-4D97-AF65-F5344CB8AC3E}">
        <p14:creationId xmlns:p14="http://schemas.microsoft.com/office/powerpoint/2010/main" val="316347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Diagetic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91488" cy="45259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Any sound that could logically be heard by a character within the movie environment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Characters could have heard the sound the audience hears</a:t>
            </a:r>
          </a:p>
        </p:txBody>
      </p:sp>
      <p:sp>
        <p:nvSpPr>
          <p:cNvPr id="2" name="Media Placeholder 1"/>
          <p:cNvSpPr>
            <a:spLocks noGrp="1"/>
          </p:cNvSpPr>
          <p:nvPr>
            <p:ph type="media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36207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Nondiagetic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Any sound that cannot be heard logically by the characters in the film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Sound is intended only for the audience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Themes, incidental music, voice-over/narration</a:t>
            </a:r>
          </a:p>
        </p:txBody>
      </p:sp>
    </p:spTree>
    <p:extLst>
      <p:ext uri="{BB962C8B-B14F-4D97-AF65-F5344CB8AC3E}">
        <p14:creationId xmlns:p14="http://schemas.microsoft.com/office/powerpoint/2010/main" val="59006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Long Shot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0050"/>
            <a:ext cx="9144000" cy="41148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Object on the screen appears small or appears to be seen from some distance away.</a:t>
            </a:r>
          </a:p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</a:rPr>
              <a:t>Message: scale or emotional </a:t>
            </a:r>
            <a:r>
              <a:rPr lang="ja-JP" altLang="en-US" sz="28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2800">
                <a:solidFill>
                  <a:schemeClr val="bg1"/>
                </a:solidFill>
                <a:latin typeface="Arial" charset="0"/>
              </a:rPr>
              <a:t>distance</a:t>
            </a:r>
            <a:r>
              <a:rPr lang="ja-JP" altLang="en-US" sz="2800">
                <a:solidFill>
                  <a:schemeClr val="bg1"/>
                </a:solidFill>
                <a:latin typeface="Arial" charset="0"/>
              </a:rPr>
              <a:t>”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0" name="Picture 6" descr="Copy of MVC-118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3474" y="3503613"/>
            <a:ext cx="4472781" cy="33545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Internal Diagetic Sound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Sound that can be heard by only one character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1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CROWD SHOT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780928"/>
            <a:ext cx="6480720" cy="4525963"/>
          </a:xfrm>
        </p:spPr>
        <p:txBody>
          <a:bodyPr/>
          <a:lstStyle/>
          <a:p>
            <a:r>
              <a:rPr lang="en-CA" dirty="0"/>
              <a:t>a shot or image of a large group of people (often </a:t>
            </a:r>
            <a:r>
              <a:rPr lang="en-CA" b="1" dirty="0"/>
              <a:t>extras</a:t>
            </a:r>
            <a:r>
              <a:rPr lang="en-CA" dirty="0"/>
              <a:t>) in a </a:t>
            </a:r>
            <a:r>
              <a:rPr lang="en-CA" dirty="0" smtClean="0"/>
              <a:t>film</a:t>
            </a:r>
          </a:p>
          <a:p>
            <a:r>
              <a:rPr lang="en-CA" dirty="0" smtClean="0"/>
              <a:t>Often done in CGI to save money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2411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CUTAWAY SHOT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636912"/>
            <a:ext cx="648072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 brief shot that momentarily interrupts a continuously-filmed action, by briefly inserting another related action, object, or person (sometimes </a:t>
            </a:r>
            <a:r>
              <a:rPr lang="en-CA" i="1" dirty="0"/>
              <a:t>not</a:t>
            </a:r>
            <a:r>
              <a:rPr lang="en-CA" dirty="0"/>
              <a:t> part of the principal scene or main action), followed by a cutback to the original </a:t>
            </a:r>
            <a:r>
              <a:rPr lang="en-CA" dirty="0" smtClean="0"/>
              <a:t>shot</a:t>
            </a:r>
          </a:p>
          <a:p>
            <a:r>
              <a:rPr lang="en-CA" dirty="0"/>
              <a:t>o</a:t>
            </a:r>
            <a:r>
              <a:rPr lang="en-CA" dirty="0" smtClean="0"/>
              <a:t>ften </a:t>
            </a:r>
            <a:r>
              <a:rPr lang="en-CA" dirty="0"/>
              <a:t>filmed from the POV of the character and used to break up a sequence </a:t>
            </a:r>
            <a:r>
              <a:rPr lang="en-CA" dirty="0" smtClean="0"/>
              <a:t>(battle scene cuts to Lucy)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17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Directing the eye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420888"/>
            <a:ext cx="5842992" cy="3705275"/>
          </a:xfrm>
        </p:spPr>
        <p:txBody>
          <a:bodyPr/>
          <a:lstStyle/>
          <a:p>
            <a:r>
              <a:rPr lang="en-CA" dirty="0"/>
              <a:t>in cinematographic terms, using light and dark lighting and frame composition to emphasize what is important</a:t>
            </a:r>
          </a:p>
        </p:txBody>
      </p:sp>
    </p:spTree>
    <p:extLst>
      <p:ext uri="{BB962C8B-B14F-4D97-AF65-F5344CB8AC3E}">
        <p14:creationId xmlns:p14="http://schemas.microsoft.com/office/powerpoint/2010/main" val="1480735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DISOLVE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2564904"/>
            <a:ext cx="6300192" cy="4293096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a transitional editing technique between two sequences, shots or scenes, in which the visible image of one shot or scene is gradually replaced, superimposed or blended (by an overlapping </a:t>
            </a:r>
            <a:r>
              <a:rPr lang="en-CA" b="1" dirty="0"/>
              <a:t>fade out </a:t>
            </a:r>
            <a:r>
              <a:rPr lang="en-CA" dirty="0" smtClean="0"/>
              <a:t>or </a:t>
            </a:r>
            <a:r>
              <a:rPr lang="en-CA" b="1" dirty="0" smtClean="0"/>
              <a:t>fade </a:t>
            </a:r>
            <a:r>
              <a:rPr lang="en-CA" b="1" dirty="0"/>
              <a:t>in</a:t>
            </a:r>
            <a:r>
              <a:rPr lang="en-CA" dirty="0"/>
              <a:t> and </a:t>
            </a:r>
            <a:r>
              <a:rPr lang="en-CA" b="1" dirty="0"/>
              <a:t>dissolve</a:t>
            </a:r>
            <a:r>
              <a:rPr lang="en-CA" dirty="0"/>
              <a:t>) with the image from another shot or </a:t>
            </a:r>
            <a:r>
              <a:rPr lang="en-CA" dirty="0" smtClean="0"/>
              <a:t>scene (end of Across the Universe </a:t>
            </a:r>
            <a:r>
              <a:rPr lang="en-CA" b="1" dirty="0" smtClean="0"/>
              <a:t>dissolves</a:t>
            </a:r>
            <a:r>
              <a:rPr lang="en-CA" dirty="0" smtClean="0"/>
              <a:t> from roof to psychedelic credits)</a:t>
            </a:r>
          </a:p>
          <a:p>
            <a:r>
              <a:rPr lang="en-CA" dirty="0" smtClean="0"/>
              <a:t>often </a:t>
            </a:r>
            <a:r>
              <a:rPr lang="en-CA" dirty="0"/>
              <a:t>used to suggest the passage of time and to transform one scene to the next; lap dissolve is shorthand for </a:t>
            </a:r>
            <a:r>
              <a:rPr lang="en-CA" b="1" dirty="0"/>
              <a:t>'</a:t>
            </a:r>
            <a:r>
              <a:rPr lang="en-CA" b="1" dirty="0" err="1"/>
              <a:t>over'lap</a:t>
            </a:r>
            <a:r>
              <a:rPr lang="en-CA" b="1" dirty="0"/>
              <a:t> </a:t>
            </a:r>
            <a:r>
              <a:rPr lang="en-CA" b="1" dirty="0" smtClean="0"/>
              <a:t>dissolve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0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Close-up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9144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The object or subject takes up 80%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Deprives viewer of overall context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  <a:hlinkClick r:id="rId2"/>
              </a:rPr>
              <a:t>Directs attention, emphasis on what the director intends viewer to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hlinkClick r:id="rId2"/>
              </a:rPr>
              <a:t>see</a:t>
            </a:r>
            <a:endParaRPr lang="en-US" sz="2800" dirty="0" smtClean="0">
              <a:solidFill>
                <a:schemeClr val="bg1"/>
              </a:solidFill>
              <a:latin typeface="Arial" charset="0"/>
            </a:endParaRPr>
          </a:p>
          <a:p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74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12" y="3581087"/>
            <a:ext cx="4519646" cy="32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dia Placeholder 1"/>
          <p:cNvSpPr>
            <a:spLocks noGrp="1"/>
          </p:cNvSpPr>
          <p:nvPr>
            <p:ph type="media" sz="half" idx="2"/>
          </p:nvPr>
        </p:nvSpPr>
        <p:spPr/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Medium Shot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Between long and close shot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Most common and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natural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Often used in TV 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ore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comfortable</a:t>
            </a:r>
          </a:p>
        </p:txBody>
      </p:sp>
      <p:pic>
        <p:nvPicPr>
          <p:cNvPr id="8198" name="Picture 6" descr="MVC-006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199" y="3345086"/>
            <a:ext cx="4510516" cy="35129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Focus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Different types of focus communicate different messages to an audience.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Soft Focus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717032"/>
            <a:ext cx="4033838" cy="2409131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Object or subject is ever-so-slightly out of focus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omantic mood or mysterious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46" name="Picture 6" descr="soft foc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189958"/>
            <a:ext cx="4678963" cy="36680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Rack Focus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554163"/>
            <a:ext cx="8310562" cy="41148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Begins with focus on something in background of the shot, but then shifts to focus on something in the foreground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</a:rPr>
              <a:t>Shows changing power or emphasis in a scene</a:t>
            </a:r>
          </a:p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charset="0"/>
                <a:hlinkClick r:id="rId4"/>
              </a:rPr>
              <a:t>Can be a powerful way of combining close-up and languid pace of a continuous take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18" name="Rack focus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0" y="4572000"/>
            <a:ext cx="3048000" cy="228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566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13315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955</Words>
  <Application>Microsoft Macintosh PowerPoint</Application>
  <PresentationFormat>On-screen Show (4:3)</PresentationFormat>
  <Paragraphs>138</Paragraphs>
  <Slides>44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FILM Techniques</vt:lpstr>
      <vt:lpstr>Framing</vt:lpstr>
      <vt:lpstr>ESTABLISHING SHOT</vt:lpstr>
      <vt:lpstr>Long Shot</vt:lpstr>
      <vt:lpstr>Close-up</vt:lpstr>
      <vt:lpstr>Medium Shot</vt:lpstr>
      <vt:lpstr>Focus</vt:lpstr>
      <vt:lpstr>Soft Focus</vt:lpstr>
      <vt:lpstr>Rack Focus</vt:lpstr>
      <vt:lpstr>Deep Focus</vt:lpstr>
      <vt:lpstr>Angles</vt:lpstr>
      <vt:lpstr>Low Angle</vt:lpstr>
      <vt:lpstr>High Angle</vt:lpstr>
      <vt:lpstr>Dutch Angle</vt:lpstr>
      <vt:lpstr>Camera Movement</vt:lpstr>
      <vt:lpstr>Pan</vt:lpstr>
      <vt:lpstr>Tilt </vt:lpstr>
      <vt:lpstr>Zoom</vt:lpstr>
      <vt:lpstr>Tracking Shots</vt:lpstr>
      <vt:lpstr>Lighting</vt:lpstr>
      <vt:lpstr>Low Key Lighting</vt:lpstr>
      <vt:lpstr>High Key Lighting</vt:lpstr>
      <vt:lpstr>Neutral Lighting</vt:lpstr>
      <vt:lpstr>Bottom/Side Lighting</vt:lpstr>
      <vt:lpstr>Front Lighting</vt:lpstr>
      <vt:lpstr>Editing</vt:lpstr>
      <vt:lpstr>CUT</vt:lpstr>
      <vt:lpstr>Cross cutting</vt:lpstr>
      <vt:lpstr>Fade</vt:lpstr>
      <vt:lpstr>PowerPoint Presentation</vt:lpstr>
      <vt:lpstr>The Dissolve</vt:lpstr>
      <vt:lpstr>PowerPoint Presentation</vt:lpstr>
      <vt:lpstr>The Crosscut</vt:lpstr>
      <vt:lpstr>Flashback or Flash-Forward</vt:lpstr>
      <vt:lpstr>The Eye-Line Match</vt:lpstr>
      <vt:lpstr>Test</vt:lpstr>
      <vt:lpstr>Sound</vt:lpstr>
      <vt:lpstr>Diagetic</vt:lpstr>
      <vt:lpstr>Nondiagetic</vt:lpstr>
      <vt:lpstr>Internal Diagetic Sound</vt:lpstr>
      <vt:lpstr>CROWD SHOT</vt:lpstr>
      <vt:lpstr>CUTAWAY SHOT</vt:lpstr>
      <vt:lpstr>Directing the eye</vt:lpstr>
      <vt:lpstr>DISOLVE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Techniques</dc:title>
  <dc:creator>Windows User</dc:creator>
  <cp:lastModifiedBy>Clare Gabert</cp:lastModifiedBy>
  <cp:revision>8</cp:revision>
  <dcterms:created xsi:type="dcterms:W3CDTF">2013-12-12T19:29:22Z</dcterms:created>
  <dcterms:modified xsi:type="dcterms:W3CDTF">2014-10-06T02:41:22Z</dcterms:modified>
</cp:coreProperties>
</file>